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34"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1/27/2021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4954" y="949569"/>
            <a:ext cx="4325815" cy="1559169"/>
          </a:xfrm>
        </p:spPr>
        <p:txBody>
          <a:bodyPr>
            <a:normAutofit fontScale="90000"/>
          </a:bodyPr>
          <a:lstStyle/>
          <a:p>
            <a:pPr algn="l"/>
            <a:r>
              <a:rPr lang="en-US" sz="1400" cap="none" dirty="0" smtClean="0"/>
              <a:t>I am struggling with the recent changes in the state of global trade and transport. the economic vagaries of the year 2020 attributed to the pandemic have negatively impacted my import business. Nevertheless, I am projecting a change in business once covid-19 travel restrictions are made less stringent. As an entrepreneur, the main challenge during the pandemic is maintaining normal sales. However, economic hardships posed a huge challenge for both business and recurring clients. </a:t>
            </a:r>
            <a:endParaRPr lang="en-GB" sz="1400" cap="none" dirty="0"/>
          </a:p>
        </p:txBody>
      </p:sp>
      <p:sp>
        <p:nvSpPr>
          <p:cNvPr id="3" name="Content Placeholder 2"/>
          <p:cNvSpPr>
            <a:spLocks noGrp="1"/>
          </p:cNvSpPr>
          <p:nvPr>
            <p:ph sz="quarter" idx="13"/>
          </p:nvPr>
        </p:nvSpPr>
        <p:spPr>
          <a:xfrm>
            <a:off x="6724022" y="126148"/>
            <a:ext cx="3099918" cy="3039083"/>
          </a:xfrm>
        </p:spPr>
        <p:txBody>
          <a:bodyPr>
            <a:noAutofit/>
          </a:bodyPr>
          <a:lstStyle/>
          <a:p>
            <a:pPr marL="114300" marR="0" indent="-342900" algn="just">
              <a:lnSpc>
                <a:spcPct val="100000"/>
              </a:lnSpc>
              <a:spcBef>
                <a:spcPts val="0"/>
              </a:spcBef>
              <a:spcAft>
                <a:spcPts val="800"/>
              </a:spcAft>
              <a:buFont typeface="Wingdings" panose="05000000000000000000" pitchFamily="2" charset="2"/>
              <a:buChar char="q"/>
            </a:pPr>
            <a:r>
              <a:rPr lang="en-US" sz="1100" b="1" cap="none" dirty="0" smtClean="0">
                <a:latin typeface="Times New Roman" panose="02020603050405020304" pitchFamily="18" charset="0"/>
                <a:ea typeface="Calibri" panose="020F0502020204030204" pitchFamily="34" charset="0"/>
                <a:cs typeface="Arial" panose="020B0604020202020204" pitchFamily="34" charset="0"/>
              </a:rPr>
              <a:t>Demographics</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Age: 27 Years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Gender: Male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Marital Status: Single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Income: Approximately $50,000 Per Annum</a:t>
            </a:r>
          </a:p>
          <a:p>
            <a:pPr marL="0" marR="0" algn="just">
              <a:lnSpc>
                <a:spcPct val="100000"/>
              </a:lnSpc>
              <a:spcBef>
                <a:spcPts val="0"/>
              </a:spcBef>
              <a:spcAft>
                <a:spcPts val="800"/>
              </a:spcAft>
            </a:pPr>
            <a:r>
              <a:rPr lang="en-US" sz="900" cap="none" dirty="0" smtClean="0">
                <a:latin typeface="Times New Roman" panose="02020603050405020304" pitchFamily="18" charset="0"/>
                <a:ea typeface="Calibri" panose="020F0502020204030204" pitchFamily="34" charset="0"/>
                <a:cs typeface="Arial" panose="020B0604020202020204" pitchFamily="34" charset="0"/>
              </a:rPr>
              <a:t>Nationality: American of Russian Decent</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Location: Minnesota, Minneapolis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114300" marR="0" indent="-342900" algn="just">
              <a:lnSpc>
                <a:spcPct val="100000"/>
              </a:lnSpc>
              <a:spcBef>
                <a:spcPts val="0"/>
              </a:spcBef>
              <a:spcAft>
                <a:spcPts val="800"/>
              </a:spcAft>
              <a:buFont typeface="Wingdings" panose="05000000000000000000" pitchFamily="2" charset="2"/>
              <a:buChar char="q"/>
            </a:pPr>
            <a:r>
              <a:rPr lang="en-US" sz="1100" b="1" cap="none" dirty="0" smtClean="0">
                <a:latin typeface="Times New Roman" panose="02020603050405020304" pitchFamily="18" charset="0"/>
                <a:ea typeface="Calibri" panose="020F0502020204030204" pitchFamily="34" charset="0"/>
                <a:cs typeface="Arial" panose="020B0604020202020204" pitchFamily="34" charset="0"/>
              </a:rPr>
              <a:t>Defining Traits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Entrepreneur</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Hardworking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sz="1100" cap="none" dirty="0" smtClean="0">
                <a:latin typeface="Times New Roman" panose="02020603050405020304" pitchFamily="18" charset="0"/>
                <a:ea typeface="Calibri" panose="020F0502020204030204" pitchFamily="34" charset="0"/>
                <a:cs typeface="Arial" panose="020B0604020202020204" pitchFamily="34" charset="0"/>
              </a:rPr>
              <a:t>Lover Of Arts, Cuisines And Wine Connoisseur </a:t>
            </a:r>
            <a:endParaRPr lang="en-GB" sz="900" cap="none" dirty="0" smtClean="0">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100" dirty="0"/>
          </a:p>
        </p:txBody>
      </p:sp>
      <p:sp>
        <p:nvSpPr>
          <p:cNvPr id="4" name="Title 1"/>
          <p:cNvSpPr txBox="1">
            <a:spLocks/>
          </p:cNvSpPr>
          <p:nvPr/>
        </p:nvSpPr>
        <p:spPr>
          <a:xfrm>
            <a:off x="0" y="1922584"/>
            <a:ext cx="4877425" cy="3059724"/>
          </a:xfrm>
          <a:prstGeom prst="rect">
            <a:avLst/>
          </a:prstGeom>
        </p:spPr>
        <p:txBody>
          <a:bodyPr vert="horz" lIns="91440" tIns="45720" rIns="91440" bIns="45720" rtlCol="0" anchor="ctr">
            <a:normAutofit fontScale="90000" lnSpcReduction="100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285750" indent="-285750" algn="l">
              <a:lnSpc>
                <a:spcPct val="150000"/>
              </a:lnSpc>
              <a:spcBef>
                <a:spcPts val="0"/>
              </a:spcBef>
              <a:spcAft>
                <a:spcPts val="800"/>
              </a:spcAft>
              <a:buFont typeface="Wingdings" panose="05000000000000000000" pitchFamily="2" charset="2"/>
              <a:buChar char="q"/>
            </a:pPr>
            <a:r>
              <a:rPr lang="en-US" sz="1300" b="1" cap="none" dirty="0" smtClean="0">
                <a:ea typeface="Calibri" panose="020F0502020204030204" pitchFamily="34" charset="0"/>
                <a:cs typeface="Arial" panose="020B0604020202020204" pitchFamily="34" charset="0"/>
              </a:rPr>
              <a:t>PROFESSIONAL BACKGROUND</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b="1" cap="none" dirty="0" smtClean="0">
                <a:ea typeface="Calibri" panose="020F0502020204030204" pitchFamily="34" charset="0"/>
                <a:cs typeface="Arial" panose="020B0604020202020204" pitchFamily="34" charset="0"/>
              </a:rPr>
              <a:t>Education </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M.Sc. Global Trade, Georgia State University </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Undergraduate Degree In Business And Commerce, Princeton University  </a:t>
            </a:r>
            <a:br>
              <a:rPr lang="en-US"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ACCA Diploma in Business Administration</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b="1" cap="none" dirty="0" smtClean="0">
                <a:ea typeface="Calibri" panose="020F0502020204030204" pitchFamily="34" charset="0"/>
                <a:cs typeface="Arial" panose="020B0604020202020204" pitchFamily="34" charset="0"/>
              </a:rPr>
              <a:t>Work Experience </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Upon graduation from Princeton with an undergraduate degree in business commerce, </a:t>
            </a:r>
            <a:r>
              <a:rPr lang="en-US" sz="1300" cap="none" dirty="0" err="1" smtClean="0">
                <a:ea typeface="Calibri" panose="020F0502020204030204" pitchFamily="34" charset="0"/>
                <a:cs typeface="Arial" panose="020B0604020202020204" pitchFamily="34" charset="0"/>
              </a:rPr>
              <a:t>Volkoff</a:t>
            </a:r>
            <a:r>
              <a:rPr lang="en-US" sz="1300" cap="none" dirty="0" smtClean="0">
                <a:ea typeface="Calibri" panose="020F0502020204030204" pitchFamily="34" charset="0"/>
                <a:cs typeface="Arial" panose="020B0604020202020204" pitchFamily="34" charset="0"/>
              </a:rPr>
              <a:t> would secure employment in a freight transport company as a junior manager. Nevertheless, 5 years later, he would enroll for the Master’s degree program at Georgia state and upon graduation would proceed to start his own company.  </a:t>
            </a:r>
            <a:endParaRPr lang="en-GB"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99665" cy="1909655"/>
          </a:xfrm>
          <a:prstGeom prst="rect">
            <a:avLst/>
          </a:prstGeom>
        </p:spPr>
      </p:pic>
      <p:sp>
        <p:nvSpPr>
          <p:cNvPr id="7" name="Title 1"/>
          <p:cNvSpPr txBox="1">
            <a:spLocks/>
          </p:cNvSpPr>
          <p:nvPr/>
        </p:nvSpPr>
        <p:spPr>
          <a:xfrm>
            <a:off x="93160" y="4958863"/>
            <a:ext cx="5091240" cy="189913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285750" indent="-285750" algn="l">
              <a:lnSpc>
                <a:spcPct val="150000"/>
              </a:lnSpc>
              <a:spcBef>
                <a:spcPts val="0"/>
              </a:spcBef>
              <a:spcAft>
                <a:spcPts val="800"/>
              </a:spcAft>
              <a:buFont typeface="Wingdings" panose="05000000000000000000" pitchFamily="2" charset="2"/>
              <a:buChar char="q"/>
            </a:pPr>
            <a:r>
              <a:rPr lang="en-US" sz="900" b="1" cap="none" dirty="0" smtClean="0">
                <a:latin typeface="Times New Roman" panose="02020603050405020304" pitchFamily="18" charset="0"/>
                <a:ea typeface="Calibri" panose="020F0502020204030204" pitchFamily="34" charset="0"/>
                <a:cs typeface="Arial" panose="020B0604020202020204" pitchFamily="34" charset="0"/>
              </a:rPr>
              <a:t>PSYCHOGRAPHICS </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b="1" cap="none" dirty="0" smtClean="0">
                <a:latin typeface="Times New Roman" panose="02020603050405020304" pitchFamily="18" charset="0"/>
                <a:ea typeface="Calibri" panose="020F0502020204030204" pitchFamily="34" charset="0"/>
                <a:cs typeface="Arial" panose="020B0604020202020204" pitchFamily="34" charset="0"/>
              </a:rPr>
              <a:t>Values</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cap="none" dirty="0" smtClean="0">
                <a:latin typeface="Times New Roman" panose="02020603050405020304" pitchFamily="18" charset="0"/>
                <a:ea typeface="Calibri" panose="020F0502020204030204" pitchFamily="34" charset="0"/>
                <a:cs typeface="Arial" panose="020B0604020202020204" pitchFamily="34" charset="0"/>
              </a:rPr>
              <a:t>Work Hard And Invest More </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cap="none" dirty="0" smtClean="0">
                <a:latin typeface="Times New Roman" panose="02020603050405020304" pitchFamily="18" charset="0"/>
                <a:ea typeface="Calibri" panose="020F0502020204030204" pitchFamily="34" charset="0"/>
                <a:cs typeface="Arial" panose="020B0604020202020204" pitchFamily="34" charset="0"/>
              </a:rPr>
              <a:t>Attain Work-life Balance </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cap="none" dirty="0" smtClean="0">
                <a:latin typeface="Times New Roman" panose="02020603050405020304" pitchFamily="18" charset="0"/>
                <a:ea typeface="Calibri" panose="020F0502020204030204" pitchFamily="34" charset="0"/>
                <a:cs typeface="Arial" panose="020B0604020202020204" pitchFamily="34" charset="0"/>
              </a:rPr>
              <a:t>Philanthropy And Social Work</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b="1" cap="none" dirty="0" smtClean="0">
                <a:latin typeface="Times New Roman" panose="02020603050405020304" pitchFamily="18" charset="0"/>
                <a:ea typeface="Calibri" panose="020F0502020204030204" pitchFamily="34" charset="0"/>
                <a:cs typeface="Arial" panose="020B0604020202020204" pitchFamily="34" charset="0"/>
              </a:rPr>
              <a:t>Goals </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cap="none" dirty="0" smtClean="0">
                <a:latin typeface="Times New Roman" panose="02020603050405020304" pitchFamily="18" charset="0"/>
                <a:ea typeface="Calibri" panose="020F0502020204030204" pitchFamily="34" charset="0"/>
                <a:cs typeface="Arial" panose="020B0604020202020204" pitchFamily="34" charset="0"/>
              </a:rPr>
              <a:t>Create More Employment Opportunities For Immigrants In The USA</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cap="none" dirty="0" smtClean="0">
                <a:latin typeface="Times New Roman" panose="02020603050405020304" pitchFamily="18" charset="0"/>
                <a:ea typeface="Calibri" panose="020F0502020204030204" pitchFamily="34" charset="0"/>
                <a:cs typeface="Arial" panose="020B0604020202020204" pitchFamily="34" charset="0"/>
              </a:rPr>
              <a:t>Generate More Revenue And Grow Business To Reach Other Regions</a:t>
            </a:r>
            <a:r>
              <a:rPr lang="en-GB" sz="900" cap="none" dirty="0" smtClean="0">
                <a:latin typeface="Calibri" panose="020F0502020204030204" pitchFamily="34" charset="0"/>
                <a:ea typeface="Calibri" panose="020F0502020204030204" pitchFamily="34" charset="0"/>
                <a:cs typeface="Arial" panose="020B0604020202020204" pitchFamily="34" charset="0"/>
              </a:rPr>
              <a:t/>
            </a:r>
            <a:br>
              <a:rPr lang="en-GB" sz="900" cap="none" dirty="0" smtClean="0">
                <a:latin typeface="Calibri" panose="020F0502020204030204" pitchFamily="34" charset="0"/>
                <a:ea typeface="Calibri" panose="020F0502020204030204" pitchFamily="34" charset="0"/>
                <a:cs typeface="Arial" panose="020B0604020202020204" pitchFamily="34" charset="0"/>
              </a:rPr>
            </a:br>
            <a:r>
              <a:rPr lang="en-US" sz="900" cap="none" dirty="0" smtClean="0">
                <a:latin typeface="Times New Roman" panose="02020603050405020304" pitchFamily="18" charset="0"/>
                <a:ea typeface="Calibri" panose="020F0502020204030204" pitchFamily="34" charset="0"/>
                <a:cs typeface="Arial" panose="020B0604020202020204" pitchFamily="34" charset="0"/>
              </a:rPr>
              <a:t>Recover The Revenue Lost In The 2019-2020 Financial Year</a:t>
            </a:r>
            <a:endParaRPr lang="en-GB" sz="2400" dirty="0"/>
          </a:p>
        </p:txBody>
      </p:sp>
      <p:sp>
        <p:nvSpPr>
          <p:cNvPr id="8" name="Content Placeholder 2"/>
          <p:cNvSpPr txBox="1">
            <a:spLocks/>
          </p:cNvSpPr>
          <p:nvPr/>
        </p:nvSpPr>
        <p:spPr>
          <a:xfrm>
            <a:off x="5521569" y="3188676"/>
            <a:ext cx="6529754" cy="357553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57150" indent="-285750" algn="just">
              <a:lnSpc>
                <a:spcPct val="110000"/>
              </a:lnSpc>
              <a:spcBef>
                <a:spcPts val="0"/>
              </a:spcBef>
              <a:spcAft>
                <a:spcPts val="800"/>
              </a:spcAft>
              <a:buFont typeface="Wingdings" panose="05000000000000000000" pitchFamily="2" charset="2"/>
              <a:buChar char="q"/>
            </a:pPr>
            <a:r>
              <a:rPr lang="en-US" sz="1700" b="1" cap="none" dirty="0" smtClean="0">
                <a:latin typeface="Times New Roman" panose="02020603050405020304" pitchFamily="18" charset="0"/>
                <a:ea typeface="Calibri" panose="020F0502020204030204" pitchFamily="34" charset="0"/>
                <a:cs typeface="Arial" panose="020B0604020202020204" pitchFamily="34" charset="0"/>
              </a:rPr>
              <a:t>Challenges And Frustrations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Changing legislations poses a huge challenge for global trade.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Travel restrictions to contain the spread of covid-19 negatively impacted air transport.</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Political instability in former soviet union countries impacts the movement of goods and freight in </a:t>
            </a:r>
            <a:r>
              <a:rPr lang="en-US" sz="1700" cap="none" dirty="0" err="1" smtClean="0">
                <a:latin typeface="Times New Roman" panose="02020603050405020304" pitchFamily="18" charset="0"/>
                <a:ea typeface="Calibri" panose="020F0502020204030204" pitchFamily="34" charset="0"/>
                <a:cs typeface="Arial" panose="020B0604020202020204" pitchFamily="34" charset="0"/>
              </a:rPr>
              <a:t>europe</a:t>
            </a:r>
            <a:r>
              <a:rPr lang="en-US" sz="1700" cap="none" dirty="0" smtClean="0">
                <a:latin typeface="Times New Roman" panose="02020603050405020304" pitchFamily="18" charset="0"/>
                <a:ea typeface="Calibri" panose="020F0502020204030204" pitchFamily="34" charset="0"/>
                <a:cs typeface="Arial" panose="020B0604020202020204" pitchFamily="34" charset="0"/>
              </a:rPr>
              <a:t>.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Poor weather conditions affect both air and sea transportation; thus, negatively impacting the generation of revenue. </a:t>
            </a: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Economic constrains posed a huge challenge to former clients of the business.</a:t>
            </a: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Changing political situation such as regional instability posed a huge challenge.</a:t>
            </a: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Communication challenges when investing in new regions that are non-English speakers.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57150" indent="-285750" algn="just">
              <a:lnSpc>
                <a:spcPct val="110000"/>
              </a:lnSpc>
              <a:spcBef>
                <a:spcPts val="0"/>
              </a:spcBef>
              <a:spcAft>
                <a:spcPts val="800"/>
              </a:spcAft>
              <a:buFont typeface="Wingdings" panose="05000000000000000000" pitchFamily="2" charset="2"/>
              <a:buChar char="q"/>
            </a:pPr>
            <a:r>
              <a:rPr lang="en-US" sz="1700" b="1" cap="none" dirty="0" smtClean="0">
                <a:latin typeface="Times New Roman" panose="02020603050405020304" pitchFamily="18" charset="0"/>
                <a:ea typeface="Calibri" panose="020F0502020204030204" pitchFamily="34" charset="0"/>
                <a:cs typeface="Arial" panose="020B0604020202020204" pitchFamily="34" charset="0"/>
              </a:rPr>
              <a:t>Communication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80% Casual And 20% Official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57150" indent="-285750" algn="just">
              <a:lnSpc>
                <a:spcPct val="110000"/>
              </a:lnSpc>
              <a:spcBef>
                <a:spcPts val="0"/>
              </a:spcBef>
              <a:spcAft>
                <a:spcPts val="800"/>
              </a:spcAft>
              <a:buFont typeface="Wingdings" panose="05000000000000000000" pitchFamily="2" charset="2"/>
              <a:buChar char="q"/>
            </a:pPr>
            <a:r>
              <a:rPr lang="en-US" sz="1700" b="1" cap="none" dirty="0" smtClean="0">
                <a:latin typeface="Times New Roman" panose="02020603050405020304" pitchFamily="18" charset="0"/>
                <a:ea typeface="Calibri" panose="020F0502020204030204" pitchFamily="34" charset="0"/>
                <a:cs typeface="Arial" panose="020B0604020202020204" pitchFamily="34" charset="0"/>
              </a:rPr>
              <a:t>Languages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Russia (Kiev Dialect) And English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9" name="Subtitle 2"/>
          <p:cNvSpPr txBox="1">
            <a:spLocks/>
          </p:cNvSpPr>
          <p:nvPr/>
        </p:nvSpPr>
        <p:spPr>
          <a:xfrm>
            <a:off x="2406914" y="105508"/>
            <a:ext cx="4575765" cy="709245"/>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sz="1400" dirty="0" smtClean="0"/>
              <a:t>Alexis </a:t>
            </a:r>
            <a:r>
              <a:rPr lang="en-US" sz="1400" dirty="0" err="1" smtClean="0"/>
              <a:t>VolKoff</a:t>
            </a:r>
            <a:r>
              <a:rPr lang="en-US" sz="1400" dirty="0" smtClean="0"/>
              <a:t>, CEO </a:t>
            </a:r>
            <a:r>
              <a:rPr lang="en-US" sz="1400" dirty="0" err="1" smtClean="0"/>
              <a:t>Volkoff</a:t>
            </a:r>
            <a:r>
              <a:rPr lang="en-US" sz="1400" dirty="0" smtClean="0"/>
              <a:t> industries and freight transport company </a:t>
            </a:r>
            <a:endParaRPr lang="en-GB" sz="1400" dirty="0"/>
          </a:p>
        </p:txBody>
      </p:sp>
    </p:spTree>
    <p:extLst>
      <p:ext uri="{BB962C8B-B14F-4D97-AF65-F5344CB8AC3E}">
        <p14:creationId xmlns:p14="http://schemas.microsoft.com/office/powerpoint/2010/main" val="324807280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532</TotalTime>
  <Words>252</Words>
  <Application>Microsoft Office PowerPoint</Application>
  <PresentationFormat>Widescreen</PresentationFormat>
  <Paragraphs>27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Times New Roman</vt:lpstr>
      <vt:lpstr>Tw Cen MT</vt:lpstr>
      <vt:lpstr>Wingdings</vt:lpstr>
      <vt:lpstr>Droplet</vt:lpstr>
      <vt:lpstr>I am struggling with the recent changes in the state of global trade and transport. the economic vagaries of the year 2020 attributed to the pandemic have negatively impacted my import business. Nevertheless, I am projecting a change in business once covid-19 travel restrictions are made less stringent. As an entrepreneur, the main challenge during the pandemic is maintaining normal sales. However, economic hardships posed a huge challenge for both business and recurring clients.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Windows User</cp:lastModifiedBy>
  <cp:revision>11</cp:revision>
  <dcterms:created xsi:type="dcterms:W3CDTF">2021-01-24T17:57:58Z</dcterms:created>
  <dcterms:modified xsi:type="dcterms:W3CDTF">2021-01-27T00:36:16Z</dcterms:modified>
</cp:coreProperties>
</file>